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d87b3a54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d87b3a54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da7e7b0de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da7e7b0de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da7e7b0d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da7e7b0d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f1a4c4a9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f1a4c4a9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d87b3a54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d87b3a54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1a4c4a9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f1a4c4a9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f1a4c4a9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f1a4c4a9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f1a4c4a99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f1a4c4a99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d978de4d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d978de4d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87b3a54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d87b3a54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d9a4c0d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d9a4c0d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f1a4c4a9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f1a4c4a9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f1ed786a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f1ed786a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f1a4c4a9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f1a4c4a9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d87b3a54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d87b3a54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87b3a545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d87b3a545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d87b3a545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d87b3a545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d978de4d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d978de4d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d87b3a54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d87b3a54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d978de4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d978de4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d87b3a5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d87b3a5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87b3a54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87b3a54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f1a4c4a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f1a4c4a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f1a4c4a9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f1a4c4a9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d978de4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d978de4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f1a4c4a9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f1a4c4a9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d978de4d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d978de4d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nature.com/articles/s41598-017-08445-5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nature.com/articles/s41598-017-08445-5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24.png"/><Relationship Id="rId6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hyperlink" Target="https://www.ncbi.nlm.nih.gov/pubmed/32027130" TargetMode="External"/><Relationship Id="rId5" Type="http://schemas.openxmlformats.org/officeDocument/2006/relationships/image" Target="../media/image22.png"/><Relationship Id="rId6" Type="http://schemas.openxmlformats.org/officeDocument/2006/relationships/hyperlink" Target="http://drive.google.com/file/d/1MUdgXYYm2jelCSmwjmUJTO4Q03wV4Epa/view" TargetMode="External"/><Relationship Id="rId7" Type="http://schemas.openxmlformats.org/officeDocument/2006/relationships/image" Target="../media/image2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pubs.acs.org/doi/10.1021/acs.jctc.9b00753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nostrumbiodiscovery.github.io/nbd_central_docs/PELE/intro/intro.htm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nostrumbiodiscovery.github.io/nbd_central_docs/PELE/tutorial/RoRGamma/RoRGamma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nostrumbiodiscovery.github.io/nbd_central_docs/PELE/tutorial/MgluR5/MgluR5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nostrumbiodiscovery.github.io/nbd_central_docs/PELE/tutorial/Hemagglutinin/Hemagglutinin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nostrumbiodiscovery.github.io/nbd_central_docs/PELE/tutorial/Esterases/Esterases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s.acs.org/doi/abs/10.1021/acs.jcim.5b00744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www.ncbi.nlm.nih.gov/pmc/articles/PMC6872664/" TargetMode="External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ubs.rsc.org/en/content/articlelanding/2020/RA/D0RA01127D#!divAbstract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0BzdxSC9JDShKSzZhLVBYc0U4YTBrdTM3Z1F6T0ZTRzlhRnBn/view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887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PELE</a:t>
            </a:r>
            <a:endParaRPr/>
          </a:p>
        </p:txBody>
      </p:sp>
      <p:pic>
        <p:nvPicPr>
          <p:cNvPr descr="logo horizontal con lema.png"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7025" y="1004300"/>
            <a:ext cx="4453851" cy="1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225450" y="3743400"/>
            <a:ext cx="53139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Adaptive</a:t>
            </a:r>
            <a:r>
              <a:rPr lang="es"/>
              <a:t>PELE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7501" r="0" t="0"/>
          <a:stretch/>
        </p:blipFill>
        <p:spPr>
          <a:xfrm>
            <a:off x="3369524" y="1140400"/>
            <a:ext cx="278300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0" l="3092" r="51827" t="0"/>
          <a:stretch/>
        </p:blipFill>
        <p:spPr>
          <a:xfrm>
            <a:off x="498600" y="762000"/>
            <a:ext cx="3941249" cy="31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3"/>
          <p:cNvSpPr txBox="1"/>
          <p:nvPr/>
        </p:nvSpPr>
        <p:spPr>
          <a:xfrm>
            <a:off x="39650" y="1902800"/>
            <a:ext cx="416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RMSD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3091" r="0" t="0"/>
          <a:stretch/>
        </p:blipFill>
        <p:spPr>
          <a:xfrm>
            <a:off x="498600" y="762000"/>
            <a:ext cx="8472451" cy="31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39650" y="1902800"/>
            <a:ext cx="4161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RMSD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Applicability Domain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44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Biased Simulation: </a:t>
            </a:r>
            <a:r>
              <a:rPr b="1" lang="es" sz="1400">
                <a:solidFill>
                  <a:schemeClr val="dk1"/>
                </a:solidFill>
              </a:rPr>
              <a:t>Obtain similar results as PELE 20 times faster</a:t>
            </a:r>
            <a:endParaRPr b="1" sz="14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3"/>
              </a:rPr>
              <a:t>http://www.nature.com/articles/s41598-017-08445-5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096" y="2413725"/>
            <a:ext cx="4195100" cy="23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5319" y="2218294"/>
            <a:ext cx="3528375" cy="26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6950" y="1700150"/>
            <a:ext cx="1131766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0" r="54061" t="46007"/>
          <a:stretch/>
        </p:blipFill>
        <p:spPr>
          <a:xfrm>
            <a:off x="2587278" y="1323098"/>
            <a:ext cx="4089219" cy="354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1399800" y="152400"/>
            <a:ext cx="60357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</a:rPr>
              <a:t>Adaptive simulations, towards interactive protein-ligand modeling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Applicability Domain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44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	Exit</a:t>
            </a:r>
            <a:r>
              <a:rPr lang="es"/>
              <a:t> Simulation:	</a:t>
            </a:r>
            <a:r>
              <a:rPr b="1" lang="es"/>
              <a:t>Understand the dissociation path</a:t>
            </a:r>
            <a:endParaRPr b="1" sz="14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3"/>
              </a:rPr>
              <a:t>http://www.nature.com/articles/s41598-017-08445-5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098" y="1635775"/>
            <a:ext cx="1133300" cy="4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9812" y="2203000"/>
            <a:ext cx="3258514" cy="28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300" y="2122900"/>
            <a:ext cx="3134401" cy="293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000" y="224200"/>
            <a:ext cx="5078701" cy="47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When to use AdaptivePELE or PELE?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288900" y="118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AdaptivePELE main pro: Faster Global and induced fit exploration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AdaptivePELE main con: You may lose minimums along the simulation as in the figure below</a:t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19686" l="0" r="0" t="6638"/>
          <a:stretch/>
        </p:blipFill>
        <p:spPr>
          <a:xfrm>
            <a:off x="1455025" y="2196600"/>
            <a:ext cx="6621250" cy="27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Recap - </a:t>
            </a:r>
            <a:r>
              <a:rPr lang="es"/>
              <a:t>Applicability Domain of AdaptivePELE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Biased Simulation: </a:t>
            </a:r>
            <a:r>
              <a:rPr b="1" lang="es" sz="1400">
                <a:solidFill>
                  <a:schemeClr val="dk1"/>
                </a:solidFill>
              </a:rPr>
              <a:t>Obtain similar results as PELE 20 times faster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s"/>
              <a:t>Exit Simulation:	</a:t>
            </a:r>
            <a:r>
              <a:rPr b="1" lang="es"/>
              <a:t>Understand the dissociation path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NEW FEATURES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572450"/>
            <a:ext cx="8520600" cy="29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Fragment Growing → B Testing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Water-PELE → Production: Trying to build a “watermap”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Msm-PELE → Production: Trying to improve results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Outline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PELE: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"/>
              <a:t>Methodology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"/>
              <a:t>Applicability domain and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AdaptivePELE: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"/>
              <a:t>Methodology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s"/>
              <a:t>Applicability domain and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Hands 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New Features</a:t>
            </a:r>
            <a:r>
              <a:rPr lang="es"/>
              <a:t> 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743" y="1707293"/>
            <a:ext cx="873125" cy="8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44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Frag</a:t>
            </a:r>
            <a:r>
              <a:rPr lang="es"/>
              <a:t>-PELE: </a:t>
            </a:r>
            <a:r>
              <a:rPr b="1" lang="es" sz="1400">
                <a:solidFill>
                  <a:schemeClr val="dk1"/>
                </a:solidFill>
                <a:highlight>
                  <a:srgbClr val="FFFFFF"/>
                </a:highlight>
              </a:rPr>
              <a:t>Dynamic ligand growing within a binding site. A novel tool for hit-to-lead Drug Design.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				</a:t>
            </a:r>
            <a:r>
              <a:rPr lang="es" sz="1400" u="sng">
                <a:solidFill>
                  <a:schemeClr val="hlink"/>
                </a:solidFill>
                <a:hlinkClick r:id="rId4"/>
              </a:rPr>
              <a:t>https://www.ncbi.nlm.nih.gov/pubmed/32027130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00" y="2524325"/>
            <a:ext cx="4487401" cy="24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 title="video_completed.mpeg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4249" y="2478275"/>
            <a:ext cx="3226926" cy="24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New Features 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432900" y="1007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	Water</a:t>
            </a:r>
            <a:r>
              <a:rPr lang="es"/>
              <a:t>-PELE: </a:t>
            </a:r>
            <a:r>
              <a:rPr b="1" lang="es" sz="1400">
                <a:solidFill>
                  <a:schemeClr val="dk1"/>
                </a:solidFill>
              </a:rPr>
              <a:t>a Monte Carlo-based algorithm to sample the effects of buried water molecules in proteins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		Paper about to be released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75" y="1716050"/>
            <a:ext cx="6429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 rotWithShape="1">
          <a:blip r:embed="rId4">
            <a:alphaModFix/>
          </a:blip>
          <a:srcRect b="0" l="0" r="0" t="50032"/>
          <a:stretch/>
        </p:blipFill>
        <p:spPr>
          <a:xfrm>
            <a:off x="4167375" y="2468200"/>
            <a:ext cx="3590925" cy="24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3"/>
          <p:cNvPicPr preferRelativeResize="0"/>
          <p:nvPr/>
        </p:nvPicPr>
        <p:blipFill rotWithShape="1">
          <a:blip r:embed="rId4">
            <a:alphaModFix/>
          </a:blip>
          <a:srcRect b="50032" l="0" r="0" t="0"/>
          <a:stretch/>
        </p:blipFill>
        <p:spPr>
          <a:xfrm>
            <a:off x="581300" y="2468200"/>
            <a:ext cx="3590925" cy="240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New features</a:t>
            </a:r>
            <a:endParaRPr/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616500" y="1144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	MSM-PELE:</a:t>
            </a:r>
            <a:r>
              <a:rPr lang="es"/>
              <a:t> </a:t>
            </a:r>
            <a:r>
              <a:rPr b="1" lang="es" sz="1400">
                <a:solidFill>
                  <a:schemeClr val="dk1"/>
                </a:solidFill>
              </a:rPr>
              <a:t>Calculate “absolute” free energies</a:t>
            </a:r>
            <a:endParaRPr b="1" sz="1400">
              <a:solidFill>
                <a:schemeClr val="dk1"/>
              </a:solidFill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3"/>
              </a:rPr>
              <a:t>https://pubs.acs.org/doi/10.1021/acs.jctc.9b00753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150" y="1700150"/>
            <a:ext cx="1131766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300" y="1662700"/>
            <a:ext cx="452650" cy="4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750" y="2055701"/>
            <a:ext cx="5124014" cy="28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HANDS ON </a:t>
            </a:r>
            <a:r>
              <a:rPr lang="es"/>
              <a:t>PELE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Basics on PELE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System preparation + Simulation Input + Basic Analysis</a:t>
            </a:r>
            <a:endParaRPr sz="2000"/>
          </a:p>
        </p:txBody>
      </p:sp>
      <p:sp>
        <p:nvSpPr>
          <p:cNvPr id="217" name="Google Shape;217;p36"/>
          <p:cNvSpPr txBox="1"/>
          <p:nvPr/>
        </p:nvSpPr>
        <p:spPr>
          <a:xfrm>
            <a:off x="647900" y="3171600"/>
            <a:ext cx="80523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https://nostrumbiodiscovery.github.io/nbd_central_docs/PELE/intro/intro.html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Tutorial 1: RORGamma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AdaptivePELE: Dissociation Path + Entrance Path (apo form)</a:t>
            </a:r>
            <a:endParaRPr sz="2000"/>
          </a:p>
        </p:txBody>
      </p:sp>
      <p:sp>
        <p:nvSpPr>
          <p:cNvPr id="223" name="Google Shape;223;p37"/>
          <p:cNvSpPr txBox="1"/>
          <p:nvPr/>
        </p:nvSpPr>
        <p:spPr>
          <a:xfrm>
            <a:off x="647900" y="3171600"/>
            <a:ext cx="80523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https://nostrumbiodiscovery.github.io/nbd_central_docs/PELE/tutorial/RoRGamma/RoRGamma.html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Tutorial 2: MGluR5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Pose Prediction</a:t>
            </a:r>
            <a:endParaRPr sz="2000"/>
          </a:p>
        </p:txBody>
      </p:sp>
      <p:sp>
        <p:nvSpPr>
          <p:cNvPr id="229" name="Google Shape;229;p38"/>
          <p:cNvSpPr txBox="1"/>
          <p:nvPr/>
        </p:nvSpPr>
        <p:spPr>
          <a:xfrm>
            <a:off x="647900" y="3171600"/>
            <a:ext cx="80523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/>
        </p:nvSpPr>
        <p:spPr>
          <a:xfrm>
            <a:off x="647900" y="3171600"/>
            <a:ext cx="80523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https://nostrumbiodiscovery.github.io/nbd_central_docs/PELE/tutorial/Hemagglutinin/MGluR5.html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Tutorial 3: Hemagglutinin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Combination of AdaptivePELE and PELE: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Pocket Identification + Induced Fit</a:t>
            </a:r>
            <a:endParaRPr sz="2000"/>
          </a:p>
        </p:txBody>
      </p:sp>
      <p:sp>
        <p:nvSpPr>
          <p:cNvPr id="236" name="Google Shape;236;p39"/>
          <p:cNvSpPr txBox="1"/>
          <p:nvPr/>
        </p:nvSpPr>
        <p:spPr>
          <a:xfrm>
            <a:off x="647900" y="3171600"/>
            <a:ext cx="80523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https://nostrumbiodiscovery.github.io/nbd_central_docs/PELE/tutorial/Hemagglutinin/Hemagglutinin.html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1130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Tutorial 4: Esterases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PELE: Cavity creation</a:t>
            </a:r>
            <a:endParaRPr sz="2000"/>
          </a:p>
        </p:txBody>
      </p:sp>
      <p:sp>
        <p:nvSpPr>
          <p:cNvPr id="242" name="Google Shape;242;p40"/>
          <p:cNvSpPr txBox="1"/>
          <p:nvPr/>
        </p:nvSpPr>
        <p:spPr>
          <a:xfrm>
            <a:off x="647900" y="3171600"/>
            <a:ext cx="80523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https://nostrumbiodiscovery.github.io/nbd_central_docs/PELE/tutorial/Esterases/Esterases.html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Methodology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388" y="1017725"/>
            <a:ext cx="3013213" cy="3820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Applicability Domain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Induced fit Simulation: </a:t>
            </a:r>
            <a:r>
              <a:rPr b="1" lang="es" sz="1400">
                <a:solidFill>
                  <a:schemeClr val="dk1"/>
                </a:solidFill>
              </a:rPr>
              <a:t>Improving docking poses by induced fit PELE</a:t>
            </a:r>
            <a:endParaRPr b="1" sz="1400">
              <a:solidFill>
                <a:schemeClr val="dk1"/>
              </a:solidFill>
            </a:endParaRPr>
          </a:p>
          <a:p>
            <a:pPr indent="457200" lvl="0" marL="1371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hlink"/>
                </a:solidFill>
                <a:hlinkClick r:id="rId3"/>
              </a:rPr>
              <a:t>https://pubs.acs.org/doi/abs/10.1021/acs.jcim.5b00744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175" y="2349625"/>
            <a:ext cx="4961502" cy="21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950" y="1700150"/>
            <a:ext cx="1131766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450" y="1542925"/>
            <a:ext cx="1337325" cy="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Applicability Domain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	Out In</a:t>
            </a:r>
            <a:r>
              <a:rPr lang="es"/>
              <a:t>: </a:t>
            </a:r>
            <a:r>
              <a:rPr b="1" lang="es" sz="1400">
                <a:solidFill>
                  <a:schemeClr val="dk1"/>
                </a:solidFill>
              </a:rPr>
              <a:t>Entrance Path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/>
              <a:t>				</a:t>
            </a:r>
            <a:r>
              <a:rPr lang="es" sz="1400" u="sng">
                <a:solidFill>
                  <a:schemeClr val="hlink"/>
                </a:solidFill>
                <a:hlinkClick r:id="rId4"/>
              </a:rPr>
              <a:t>https://www.ncbi.nlm.nih.gov/pmc/articles/PMC6872664/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4825" y="2317895"/>
            <a:ext cx="4051400" cy="257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6">
            <a:alphaModFix/>
          </a:blip>
          <a:srcRect b="49972" l="0" r="0" t="0"/>
          <a:stretch/>
        </p:blipFill>
        <p:spPr>
          <a:xfrm>
            <a:off x="894075" y="2394100"/>
            <a:ext cx="2546750" cy="25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5vb7 Agonist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976" y="1427800"/>
            <a:ext cx="3793901" cy="32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Applicability Domain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00"/>
                </a:solidFill>
              </a:rPr>
              <a:t>3.	G</a:t>
            </a:r>
            <a:r>
              <a:rPr lang="es">
                <a:solidFill>
                  <a:srgbClr val="000000"/>
                </a:solidFill>
              </a:rPr>
              <a:t>lobal Exploration: </a:t>
            </a:r>
            <a:r>
              <a:rPr b="1" lang="es">
                <a:solidFill>
                  <a:srgbClr val="000000"/>
                </a:solidFill>
              </a:rPr>
              <a:t>Pocket identification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				</a:t>
            </a:r>
            <a:r>
              <a:rPr lang="es" sz="10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200" u="sng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https://pubs.rsc.org/en/content/articlelanding/2020/RA/D0RA01127D#!divAbstract</a:t>
            </a:r>
            <a:r>
              <a:rPr lang="es" sz="12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600" y="1690825"/>
            <a:ext cx="10720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450" y="2455000"/>
            <a:ext cx="5059450" cy="219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4938" y="2730538"/>
            <a:ext cx="22193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highlight>
                  <a:srgbClr val="FFFFFF"/>
                </a:highlight>
              </a:rPr>
              <a:t>JNJ7918</a:t>
            </a:r>
            <a:endParaRPr/>
          </a:p>
        </p:txBody>
      </p:sp>
      <p:pic>
        <p:nvPicPr>
          <p:cNvPr id="106" name="Google Shape;106;p20" title="e34_t51_sn3_movi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700" y="1243025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500" y="1684790"/>
            <a:ext cx="5271900" cy="26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296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Recap - </a:t>
            </a:r>
            <a:r>
              <a:rPr lang="es"/>
              <a:t>Applicability Domain of PELE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b="1" lang="es"/>
              <a:t>Induced fit Simulation</a:t>
            </a:r>
            <a:r>
              <a:rPr lang="es"/>
              <a:t> → </a:t>
            </a:r>
            <a:r>
              <a:rPr lang="es" sz="1400">
                <a:solidFill>
                  <a:srgbClr val="000000"/>
                </a:solidFill>
              </a:rPr>
              <a:t>Docking refinement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2.    </a:t>
            </a:r>
            <a:r>
              <a:rPr b="1" lang="es"/>
              <a:t>Out In Simulation</a:t>
            </a:r>
            <a:r>
              <a:rPr lang="es"/>
              <a:t>→ </a:t>
            </a:r>
            <a:r>
              <a:rPr lang="es" sz="1400">
                <a:solidFill>
                  <a:schemeClr val="dk1"/>
                </a:solidFill>
              </a:rPr>
              <a:t>Entrance Path or targets where docking is not possible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3      </a:t>
            </a:r>
            <a:r>
              <a:rPr b="1" lang="es"/>
              <a:t>Global Exploration </a:t>
            </a:r>
            <a:r>
              <a:rPr lang="es"/>
              <a:t>→ </a:t>
            </a:r>
            <a:r>
              <a:rPr lang="es" sz="1400">
                <a:solidFill>
                  <a:srgbClr val="000000"/>
                </a:solidFill>
              </a:rPr>
              <a:t>Pocket identification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